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4" r:id="rId21"/>
  </p:sldIdLst>
  <p:sldSz cx="18288000" cy="10287000"/>
  <p:notesSz cx="6858000" cy="9144000"/>
  <p:embeddedFontLst>
    <p:embeddedFont>
      <p:font typeface="Aileron" panose="020B0604020202020204" charset="0"/>
      <p:regular r:id="rId22"/>
    </p:embeddedFont>
    <p:embeddedFont>
      <p:font typeface="Aileron Bold" panose="020B0604020202020204" charset="0"/>
      <p:regular r:id="rId23"/>
    </p:embeddedFont>
    <p:embeddedFont>
      <p:font typeface="Aileron Ultra-Bold" panose="020B0604020202020204" charset="0"/>
      <p:regular r:id="rId24"/>
    </p:embeddedFont>
    <p:embeddedFont>
      <p:font typeface="Canva Sans" panose="020B0604020202020204" charset="0"/>
      <p:regular r:id="rId25"/>
    </p:embeddedFont>
    <p:embeddedFont>
      <p:font typeface="Canva Sans Bold" panose="020B0604020202020204" charset="0"/>
      <p:regular r:id="rId26"/>
    </p:embeddedFont>
    <p:embeddedFont>
      <p:font typeface="Raleway" pitchFamily="2" charset="0"/>
      <p:regular r:id="rId27"/>
      <p:bold r:id="rId28"/>
      <p:italic r:id="rId29"/>
      <p:boldItalic r:id="rId30"/>
    </p:embeddedFont>
    <p:embeddedFont>
      <p:font typeface="Raleway Bold" pitchFamily="2" charset="0"/>
      <p:regular r:id="rId31"/>
      <p:bold r:id="rId32"/>
    </p:embeddedFont>
    <p:embeddedFont>
      <p:font typeface="Raleway Medium" pitchFamily="2" charset="0"/>
      <p:regular r:id="rId33"/>
      <p:italic r:id="rId34"/>
    </p:embeddedFont>
    <p:embeddedFont>
      <p:font typeface="Raleway Ultra-Bold" panose="020B0604020202020204" charset="0"/>
      <p:regular r:id="rId35"/>
    </p:embeddedFont>
    <p:embeddedFont>
      <p:font typeface="Schoolbell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6E394F-63E2-B7DD-CDC9-5F04B2BC0E48}" v="209" dt="2024-04-23T23:09:25.585"/>
    <p1510:client id="{5AA313CB-072C-FD2F-EF38-167044F26F5E}" v="2" dt="2024-04-23T15:06:22.073"/>
    <p1510:client id="{6974D92A-3BBF-A3E1-27DD-303898D78391}" v="102" dt="2024-04-23T23:00:26.185"/>
    <p1510:client id="{8A77663B-D866-AF49-AC34-CE7C84DD5F77}" v="50" dt="2024-04-23T15:01:17.130"/>
    <p1510:client id="{A7A34EAA-C859-68EE-D0ED-0A7E308F7418}" v="362" dt="2024-04-23T17:35:47.8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1708050" y="2014066"/>
            <a:ext cx="5746778" cy="6258867"/>
          </a:xfrm>
          <a:custGeom>
            <a:avLst/>
            <a:gdLst/>
            <a:ahLst/>
            <a:cxnLst/>
            <a:rect l="l" t="t" r="r" b="b"/>
            <a:pathLst>
              <a:path w="5746778" h="6258867">
                <a:moveTo>
                  <a:pt x="0" y="0"/>
                </a:moveTo>
                <a:lnTo>
                  <a:pt x="5746778" y="0"/>
                </a:lnTo>
                <a:lnTo>
                  <a:pt x="5746778" y="6258868"/>
                </a:lnTo>
                <a:lnTo>
                  <a:pt x="0" y="62588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19200" y="2560266"/>
            <a:ext cx="8380612" cy="44805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8640"/>
              </a:lnSpc>
            </a:pPr>
            <a:r>
              <a:rPr lang="en-US" sz="9600" spc="-441">
                <a:solidFill>
                  <a:srgbClr val="000000"/>
                </a:solidFill>
                <a:latin typeface="Raleway Medium"/>
              </a:rPr>
              <a:t>Recommender System &amp; Sentimental Analysis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19200" y="7179195"/>
            <a:ext cx="445180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191919"/>
                </a:solidFill>
                <a:latin typeface="Canva Sans"/>
              </a:rPr>
              <a:t>YELP DATASET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9200" y="832693"/>
            <a:ext cx="742213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IE 7275- Data Mining in Engineering 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91376" y="2217788"/>
            <a:ext cx="6567924" cy="5851423"/>
          </a:xfrm>
          <a:custGeom>
            <a:avLst/>
            <a:gdLst/>
            <a:ahLst/>
            <a:cxnLst/>
            <a:rect l="l" t="t" r="r" b="b"/>
            <a:pathLst>
              <a:path w="6567924" h="5851423">
                <a:moveTo>
                  <a:pt x="0" y="0"/>
                </a:moveTo>
                <a:lnTo>
                  <a:pt x="6567924" y="0"/>
                </a:lnTo>
                <a:lnTo>
                  <a:pt x="6567924" y="5851424"/>
                </a:lnTo>
                <a:lnTo>
                  <a:pt x="0" y="58514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028700" y="1197573"/>
            <a:ext cx="9662676" cy="100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7200"/>
              </a:lnSpc>
            </a:pPr>
            <a:r>
              <a:rPr lang="en-US" sz="8000" spc="-368">
                <a:solidFill>
                  <a:srgbClr val="191919"/>
                </a:solidFill>
                <a:latin typeface="Raleway Bold"/>
              </a:rPr>
              <a:t>Data Mining Tasks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01392" y="2567011"/>
            <a:ext cx="10996355" cy="6112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3595" lvl="1" indent="-457200">
              <a:lnSpc>
                <a:spcPts val="4759"/>
              </a:lnSpc>
              <a:buFont typeface="Arial"/>
              <a:buChar char="•"/>
            </a:pPr>
            <a:r>
              <a:rPr lang="en-US" sz="3350">
                <a:solidFill>
                  <a:srgbClr val="191919"/>
                </a:solidFill>
                <a:latin typeface="Canva Sans"/>
              </a:rPr>
              <a:t>Importing and reading data which provided an understanding of the data structure and format </a:t>
            </a:r>
            <a:endParaRPr lang="en-US">
              <a:ea typeface="Calibri"/>
              <a:cs typeface="Calibri"/>
            </a:endParaRPr>
          </a:p>
          <a:p>
            <a:pPr marL="823595" lvl="1" indent="-457200">
              <a:lnSpc>
                <a:spcPts val="4759"/>
              </a:lnSpc>
              <a:buFont typeface="Arial"/>
              <a:buChar char="•"/>
            </a:pPr>
            <a:r>
              <a:rPr lang="en-US" sz="3350">
                <a:solidFill>
                  <a:srgbClr val="191919"/>
                </a:solidFill>
                <a:latin typeface="Canva Sans"/>
              </a:rPr>
              <a:t>Creating subsets</a:t>
            </a:r>
          </a:p>
          <a:p>
            <a:pPr marL="733425" lvl="1" indent="-367030">
              <a:lnSpc>
                <a:spcPts val="4759"/>
              </a:lnSpc>
              <a:buFont typeface="Arial"/>
              <a:buChar char="•"/>
            </a:pPr>
            <a:r>
              <a:rPr lang="en-US" sz="3350">
                <a:solidFill>
                  <a:srgbClr val="191919"/>
                </a:solidFill>
                <a:latin typeface="Canva Sans"/>
              </a:rPr>
              <a:t>Handling missing values </a:t>
            </a:r>
          </a:p>
          <a:p>
            <a:pPr marL="733425" lvl="1" indent="-367030">
              <a:lnSpc>
                <a:spcPts val="4759"/>
              </a:lnSpc>
              <a:buFont typeface="Arial"/>
              <a:buChar char="•"/>
            </a:pPr>
            <a:r>
              <a:rPr lang="en-US" sz="3350">
                <a:solidFill>
                  <a:srgbClr val="191919"/>
                </a:solidFill>
                <a:latin typeface="Canva Sans"/>
              </a:rPr>
              <a:t>Handling categories by creating a series</a:t>
            </a:r>
          </a:p>
          <a:p>
            <a:pPr marL="733425" lvl="1" indent="-367030">
              <a:lnSpc>
                <a:spcPts val="4759"/>
              </a:lnSpc>
              <a:buFont typeface="Arial"/>
              <a:buChar char="•"/>
            </a:pPr>
            <a:r>
              <a:rPr lang="en-US" sz="3350">
                <a:solidFill>
                  <a:srgbClr val="191919"/>
                </a:solidFill>
                <a:latin typeface="Canva Sans"/>
              </a:rPr>
              <a:t>Handling nested attributes</a:t>
            </a:r>
          </a:p>
          <a:p>
            <a:pPr>
              <a:lnSpc>
                <a:spcPts val="4759"/>
              </a:lnSpc>
            </a:pPr>
            <a:r>
              <a:rPr lang="en-US" sz="3350">
                <a:solidFill>
                  <a:srgbClr val="191919"/>
                </a:solidFill>
                <a:latin typeface="Canva Sans"/>
              </a:rPr>
              <a:t>           - Extracting keys from nested dictionary </a:t>
            </a:r>
          </a:p>
          <a:p>
            <a:pPr>
              <a:lnSpc>
                <a:spcPts val="4759"/>
              </a:lnSpc>
            </a:pPr>
            <a:r>
              <a:rPr lang="en-US" sz="3350">
                <a:solidFill>
                  <a:srgbClr val="191919"/>
                </a:solidFill>
                <a:latin typeface="Canva Sans"/>
              </a:rPr>
              <a:t>           - Converting string to dictionary</a:t>
            </a:r>
          </a:p>
          <a:p>
            <a:pPr>
              <a:lnSpc>
                <a:spcPts val="4759"/>
              </a:lnSpc>
            </a:pPr>
            <a:endParaRPr lang="en-US" sz="3350">
              <a:solidFill>
                <a:srgbClr val="191919"/>
              </a:solidFill>
              <a:latin typeface="Canva Sans"/>
            </a:endParaRPr>
          </a:p>
          <a:p>
            <a:pPr>
              <a:lnSpc>
                <a:spcPts val="4759"/>
              </a:lnSpc>
            </a:pPr>
            <a:endParaRPr lang="en-US" sz="3350">
              <a:solidFill>
                <a:srgbClr val="191919"/>
              </a:solidFill>
              <a:latin typeface="Canv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626210" y="2335472"/>
            <a:ext cx="13035580" cy="7079668"/>
          </a:xfrm>
          <a:custGeom>
            <a:avLst/>
            <a:gdLst/>
            <a:ahLst/>
            <a:cxnLst/>
            <a:rect l="l" t="t" r="r" b="b"/>
            <a:pathLst>
              <a:path w="13035580" h="7079668">
                <a:moveTo>
                  <a:pt x="0" y="0"/>
                </a:moveTo>
                <a:lnTo>
                  <a:pt x="13035580" y="0"/>
                </a:lnTo>
                <a:lnTo>
                  <a:pt x="13035580" y="7079668"/>
                </a:lnTo>
                <a:lnTo>
                  <a:pt x="0" y="7079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92513" y="440567"/>
            <a:ext cx="16902975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Canva Sans Bold"/>
              </a:rPr>
              <a:t>Data Mining Models/Methods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9842178"/>
              </p:ext>
            </p:extLst>
          </p:nvPr>
        </p:nvGraphicFramePr>
        <p:xfrm>
          <a:off x="1066800" y="2305050"/>
          <a:ext cx="16192494" cy="5676900"/>
        </p:xfrm>
        <a:graphic>
          <a:graphicData uri="http://schemas.openxmlformats.org/drawingml/2006/table">
            <a:tbl>
              <a:tblPr/>
              <a:tblGrid>
                <a:gridCol w="1818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3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2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9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3623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958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527288"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Raleway Bold"/>
                        </a:rPr>
                        <a:t>DATA SPLITTING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DD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Raleway Bold"/>
                        </a:rPr>
                        <a:t>MODEL</a:t>
                      </a:r>
                      <a:endParaRPr lang="en-US" sz="1100"/>
                    </a:p>
                    <a:p>
                      <a:pPr lvl="0" algn="ctr">
                        <a:lnSpc>
                          <a:spcPts val="2940"/>
                        </a:lnSpc>
                        <a:buNone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Raleway Bold"/>
                        </a:rPr>
                        <a:t>IMPLEMENTATION AND FITTING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D1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Raleway Bold"/>
                        </a:rPr>
                        <a:t>MODEL TESTING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D1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Raleway Bold"/>
                        </a:rPr>
                        <a:t>DISTANCE CALCULATION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B6B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Raleway Bold"/>
                        </a:rPr>
                        <a:t>RECOMMENDATION TABLE CREATION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C89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Raleway Bold"/>
                        </a:rPr>
                        <a:t>INITIAL RECOMMENDATIONS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9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9612">
                <a:tc>
                  <a:txBody>
                    <a:bodyPr/>
                    <a:lstStyle/>
                    <a:p>
                      <a:pPr algn="ctr">
                        <a:lnSpc>
                          <a:spcPts val="2939"/>
                        </a:lnSpc>
                        <a:defRPr/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Raleway Bold"/>
                        </a:rPr>
                        <a:t>80% training</a:t>
                      </a:r>
                      <a:endParaRPr lang="en-US" sz="1100"/>
                    </a:p>
                    <a:p>
                      <a:pPr algn="ctr">
                        <a:lnSpc>
                          <a:spcPts val="2939"/>
                        </a:lnSpc>
                      </a:pPr>
                      <a:r>
                        <a:rPr lang="en-US" sz="2099">
                          <a:solidFill>
                            <a:srgbClr val="000000"/>
                          </a:solidFill>
                          <a:latin typeface="Raleway Bold"/>
                        </a:rPr>
                        <a:t>20% testing</a:t>
                      </a:r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aleway Bold"/>
                        </a:rPr>
                        <a:t>KNN Model has been used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aleway Bold"/>
                        </a:rPr>
                        <a:t>Last row of the dataset is designated as a validation set 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aleway Bold"/>
                        </a:rPr>
                        <a:t>Distances between the validation set and other restaurants in the dataset are computed based on their similar features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Raleway Bold"/>
                        </a:rPr>
                        <a:t>Displays restaurants similar to the validation set based on their distances</a:t>
                      </a: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endParaRPr lang="en-US" sz="1100"/>
                    </a:p>
                  </a:txBody>
                  <a:tcPr marL="171450" marR="171450" marT="171450" marB="17145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Freeform 3"/>
          <p:cNvSpPr/>
          <p:nvPr/>
        </p:nvSpPr>
        <p:spPr>
          <a:xfrm>
            <a:off x="13476592" y="5301575"/>
            <a:ext cx="3509701" cy="1841826"/>
          </a:xfrm>
          <a:custGeom>
            <a:avLst/>
            <a:gdLst/>
            <a:ahLst/>
            <a:cxnLst/>
            <a:rect l="l" t="t" r="r" b="b"/>
            <a:pathLst>
              <a:path w="3509701" h="1841826">
                <a:moveTo>
                  <a:pt x="0" y="0"/>
                </a:moveTo>
                <a:lnTo>
                  <a:pt x="3509701" y="0"/>
                </a:lnTo>
                <a:lnTo>
                  <a:pt x="3509701" y="1841826"/>
                </a:lnTo>
                <a:lnTo>
                  <a:pt x="0" y="18418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200976" y="603614"/>
            <a:ext cx="11886048" cy="1160318"/>
            <a:chOff x="0" y="0"/>
            <a:chExt cx="15848063" cy="1547090"/>
          </a:xfrm>
        </p:grpSpPr>
        <p:sp>
          <p:nvSpPr>
            <p:cNvPr id="5" name="TextBox 5"/>
            <p:cNvSpPr txBox="1"/>
            <p:nvPr/>
          </p:nvSpPr>
          <p:spPr>
            <a:xfrm>
              <a:off x="0" y="-47625"/>
              <a:ext cx="15848063" cy="774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Raleway Bold"/>
                </a:rPr>
                <a:t>RECOMMENDER SYSTEM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68393"/>
              <a:ext cx="15848063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r>
                <a:rPr lang="en-US" sz="2600" spc="38">
                  <a:solidFill>
                    <a:srgbClr val="000000"/>
                  </a:solidFill>
                  <a:latin typeface="Aileron Bold"/>
                </a:rPr>
                <a:t>Content-based filtering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203585" y="4625207"/>
            <a:ext cx="4055715" cy="715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Raleway Bold"/>
              </a:rPr>
              <a:t>Adelita Taqueria &amp; Restaurant</a:t>
            </a:r>
            <a:endParaRPr lang="en-US" sz="2100">
              <a:solidFill>
                <a:srgbClr val="000000"/>
              </a:solidFill>
              <a:latin typeface="Raleway Bold"/>
            </a:endParaRPr>
          </a:p>
          <a:p>
            <a:pPr algn="ctr">
              <a:lnSpc>
                <a:spcPts val="2940"/>
              </a:lnSpc>
            </a:pPr>
            <a:endParaRPr lang="en-US" sz="2100">
              <a:solidFill>
                <a:srgbClr val="000000"/>
              </a:solidFill>
              <a:latin typeface="Raleway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272254"/>
            <a:ext cx="4286548" cy="54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Raleway Bold"/>
              </a:rPr>
              <a:t>Model accuracy ~ 51%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81152" y="3390156"/>
            <a:ext cx="10770378" cy="2557711"/>
            <a:chOff x="0" y="0"/>
            <a:chExt cx="2836643" cy="64745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6643" cy="647459"/>
            </a:xfrm>
            <a:custGeom>
              <a:avLst/>
              <a:gdLst/>
              <a:ahLst/>
              <a:cxnLst/>
              <a:rect l="l" t="t" r="r" b="b"/>
              <a:pathLst>
                <a:path w="2836643" h="647459">
                  <a:moveTo>
                    <a:pt x="0" y="0"/>
                  </a:moveTo>
                  <a:lnTo>
                    <a:pt x="2836643" y="0"/>
                  </a:lnTo>
                  <a:lnTo>
                    <a:pt x="2836643" y="647459"/>
                  </a:lnTo>
                  <a:lnTo>
                    <a:pt x="0" y="647459"/>
                  </a:lnTo>
                  <a:close/>
                </a:path>
              </a:pathLst>
            </a:custGeom>
            <a:solidFill>
              <a:srgbClr val="78DD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836643" cy="65698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120"/>
                </a:lnSpc>
              </a:pPr>
              <a:r>
                <a:rPr lang="en-US" sz="2600">
                  <a:solidFill>
                    <a:srgbClr val="FFFFFF"/>
                  </a:solidFill>
                  <a:latin typeface="Raleway Bold"/>
                </a:rPr>
                <a:t>                  </a:t>
              </a:r>
              <a:r>
                <a:rPr lang="en-US" sz="2600" b="1">
                  <a:solidFill>
                    <a:srgbClr val="FFFFFF"/>
                  </a:solidFill>
                  <a:latin typeface="Raleway Bold"/>
                </a:rPr>
                <a:t>SINGULAR VALUE</a:t>
              </a:r>
            </a:p>
            <a:p>
              <a:pPr>
                <a:lnSpc>
                  <a:spcPts val="3120"/>
                </a:lnSpc>
              </a:pPr>
              <a:r>
                <a:rPr lang="en-US" sz="2600" b="1">
                  <a:solidFill>
                    <a:srgbClr val="FFFFFF"/>
                  </a:solidFill>
                  <a:latin typeface="Raleway Bold"/>
                </a:rPr>
                <a:t>                DECOMPOSITION (SVD)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130704" y="4227728"/>
            <a:ext cx="624897" cy="62489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78DDE4"/>
                  </a:solidFill>
                  <a:latin typeface="Aileron Bold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2869" y="5953103"/>
            <a:ext cx="10770378" cy="2381391"/>
            <a:chOff x="0" y="0"/>
            <a:chExt cx="2836643" cy="6271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36643" cy="627198"/>
            </a:xfrm>
            <a:custGeom>
              <a:avLst/>
              <a:gdLst/>
              <a:ahLst/>
              <a:cxnLst/>
              <a:rect l="l" t="t" r="r" b="b"/>
              <a:pathLst>
                <a:path w="2836643" h="627198">
                  <a:moveTo>
                    <a:pt x="0" y="0"/>
                  </a:moveTo>
                  <a:lnTo>
                    <a:pt x="2836643" y="0"/>
                  </a:lnTo>
                  <a:lnTo>
                    <a:pt x="2836643" y="627198"/>
                  </a:lnTo>
                  <a:lnTo>
                    <a:pt x="0" y="627198"/>
                  </a:lnTo>
                  <a:close/>
                </a:path>
              </a:pathLst>
            </a:custGeom>
            <a:solidFill>
              <a:srgbClr val="36D1D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2836643" cy="636723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120"/>
                </a:lnSpc>
              </a:pPr>
              <a:r>
                <a:rPr lang="en-US" sz="2600">
                  <a:solidFill>
                    <a:srgbClr val="FFFFFF"/>
                  </a:solidFill>
                  <a:latin typeface="Raleway Bold"/>
                </a:rPr>
                <a:t>             </a:t>
              </a:r>
              <a:r>
                <a:rPr lang="en-US" sz="2600" b="1">
                  <a:solidFill>
                    <a:srgbClr val="FFFFFF"/>
                  </a:solidFill>
                  <a:latin typeface="Raleway Bold"/>
                </a:rPr>
                <a:t>NEURAL NETWORK - KERAS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30704" y="6740241"/>
            <a:ext cx="624897" cy="62489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36D1D6"/>
                  </a:solidFill>
                  <a:latin typeface="Aileron Bold"/>
                </a:rPr>
                <a:t>2</a:t>
              </a:r>
            </a:p>
          </p:txBody>
        </p:sp>
      </p:grpSp>
      <p:sp>
        <p:nvSpPr>
          <p:cNvPr id="14" name="Freeform 14"/>
          <p:cNvSpPr/>
          <p:nvPr/>
        </p:nvSpPr>
        <p:spPr>
          <a:xfrm>
            <a:off x="12035453" y="2776322"/>
            <a:ext cx="5223847" cy="5768944"/>
          </a:xfrm>
          <a:custGeom>
            <a:avLst/>
            <a:gdLst/>
            <a:ahLst/>
            <a:cxnLst/>
            <a:rect l="l" t="t" r="r" b="b"/>
            <a:pathLst>
              <a:path w="5223847" h="5768944">
                <a:moveTo>
                  <a:pt x="0" y="0"/>
                </a:moveTo>
                <a:lnTo>
                  <a:pt x="5223847" y="0"/>
                </a:lnTo>
                <a:lnTo>
                  <a:pt x="5223847" y="5768944"/>
                </a:lnTo>
                <a:lnTo>
                  <a:pt x="0" y="5768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221876" y="187338"/>
            <a:ext cx="17037424" cy="2137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557"/>
              </a:lnSpc>
            </a:pPr>
            <a:r>
              <a:rPr lang="en-US" sz="6112">
                <a:solidFill>
                  <a:srgbClr val="000000"/>
                </a:solidFill>
                <a:latin typeface="Raleway Bold"/>
              </a:rPr>
              <a:t>Colaborative Filtering - Singular Value Decomposition (SVD) &amp; NN - Keras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399744" y="3426907"/>
            <a:ext cx="5051786" cy="256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3390" lvl="1" indent="-226695">
              <a:lnSpc>
                <a:spcPts val="2520"/>
              </a:lnSpc>
              <a:buFont typeface="Arial"/>
              <a:buChar char="•"/>
            </a:pPr>
            <a:r>
              <a:rPr lang="en-US" sz="2100" spc="31">
                <a:solidFill>
                  <a:srgbClr val="FFFFFF"/>
                </a:solidFill>
                <a:latin typeface="Raleway"/>
              </a:rPr>
              <a:t>Extracting top restaurants</a:t>
            </a:r>
          </a:p>
          <a:p>
            <a:pPr marL="453390" lvl="1" indent="-226695">
              <a:lnSpc>
                <a:spcPts val="2520"/>
              </a:lnSpc>
              <a:buFont typeface="Arial"/>
              <a:buChar char="•"/>
            </a:pPr>
            <a:r>
              <a:rPr lang="en-US" sz="2100" spc="31">
                <a:solidFill>
                  <a:srgbClr val="FFFFFF"/>
                </a:solidFill>
                <a:latin typeface="Raleway"/>
              </a:rPr>
              <a:t>Creating User-Item matrix</a:t>
            </a:r>
          </a:p>
          <a:p>
            <a:pPr marL="453390" lvl="1" indent="-226695">
              <a:lnSpc>
                <a:spcPts val="2520"/>
              </a:lnSpc>
              <a:buFont typeface="Arial"/>
              <a:buChar char="•"/>
            </a:pPr>
            <a:r>
              <a:rPr lang="en-US" sz="2100" spc="31">
                <a:solidFill>
                  <a:srgbClr val="FFFFFF"/>
                </a:solidFill>
                <a:latin typeface="Raleway"/>
              </a:rPr>
              <a:t>Decomposing the user size to get generalized view of the user's taste</a:t>
            </a:r>
          </a:p>
          <a:p>
            <a:pPr marL="453390" lvl="1" indent="-226695">
              <a:lnSpc>
                <a:spcPts val="2520"/>
              </a:lnSpc>
              <a:buFont typeface="Arial"/>
              <a:buChar char="•"/>
            </a:pPr>
            <a:r>
              <a:rPr lang="en-US" sz="2100" spc="31">
                <a:solidFill>
                  <a:srgbClr val="FFFFFF"/>
                </a:solidFill>
                <a:latin typeface="Raleway"/>
              </a:rPr>
              <a:t>Restaurants with maximum correlation with the most famous restaurant which are the recommendations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51512" y="5951310"/>
            <a:ext cx="4578152" cy="220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160"/>
              </a:lnSpc>
            </a:pPr>
            <a:endParaRPr/>
          </a:p>
          <a:p>
            <a:pPr marL="388622" lvl="1" indent="-194311">
              <a:lnSpc>
                <a:spcPts val="2160"/>
              </a:lnSpc>
              <a:buFont typeface="Arial"/>
              <a:buChar char="•"/>
            </a:pPr>
            <a:r>
              <a:rPr lang="en-US" sz="1800" spc="27">
                <a:solidFill>
                  <a:srgbClr val="FFFFFF"/>
                </a:solidFill>
                <a:latin typeface="Raleway"/>
              </a:rPr>
              <a:t>Model implementation &amp; Training phase</a:t>
            </a:r>
          </a:p>
          <a:p>
            <a:pPr marL="388622" lvl="1" indent="-194311">
              <a:lnSpc>
                <a:spcPts val="2160"/>
              </a:lnSpc>
              <a:buFont typeface="Arial"/>
              <a:buChar char="•"/>
            </a:pPr>
            <a:r>
              <a:rPr lang="en-US" sz="1800" spc="27">
                <a:solidFill>
                  <a:srgbClr val="FFFFFF"/>
                </a:solidFill>
                <a:latin typeface="Raleway"/>
              </a:rPr>
              <a:t>Predictions based on embedding layer</a:t>
            </a:r>
          </a:p>
          <a:p>
            <a:pPr marL="388622" lvl="1" indent="-194311">
              <a:lnSpc>
                <a:spcPts val="2160"/>
              </a:lnSpc>
              <a:buFont typeface="Arial"/>
              <a:buChar char="•"/>
            </a:pPr>
            <a:r>
              <a:rPr lang="en-US" sz="1800" spc="27">
                <a:solidFill>
                  <a:srgbClr val="FFFFFF"/>
                </a:solidFill>
                <a:latin typeface="Raleway"/>
              </a:rPr>
              <a:t>Recommendations through cosine similarity </a:t>
            </a:r>
          </a:p>
          <a:p>
            <a:pPr>
              <a:lnSpc>
                <a:spcPts val="2639"/>
              </a:lnSpc>
            </a:pPr>
            <a:endParaRPr lang="en-US" sz="1800" spc="27">
              <a:solidFill>
                <a:srgbClr val="FFFFFF"/>
              </a:solidFill>
              <a:latin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85499" y="3420096"/>
            <a:ext cx="4764112" cy="4686154"/>
          </a:xfrm>
          <a:custGeom>
            <a:avLst/>
            <a:gdLst/>
            <a:ahLst/>
            <a:cxnLst/>
            <a:rect l="l" t="t" r="r" b="b"/>
            <a:pathLst>
              <a:path w="4764112" h="4686154">
                <a:moveTo>
                  <a:pt x="0" y="0"/>
                </a:moveTo>
                <a:lnTo>
                  <a:pt x="4764112" y="0"/>
                </a:lnTo>
                <a:lnTo>
                  <a:pt x="4764112" y="4686153"/>
                </a:lnTo>
                <a:lnTo>
                  <a:pt x="0" y="46861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8389" y="1584731"/>
            <a:ext cx="10912240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Raleway Bold"/>
              </a:rPr>
              <a:t>Sentimental Analysis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42221" y="3353421"/>
            <a:ext cx="9144000" cy="3397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0793" lvl="1" indent="-295397">
              <a:lnSpc>
                <a:spcPts val="3830"/>
              </a:lnSpc>
              <a:buFont typeface="Arial"/>
              <a:buChar char="•"/>
            </a:pPr>
            <a:r>
              <a:rPr lang="en-US" sz="2736">
                <a:solidFill>
                  <a:srgbClr val="000000"/>
                </a:solidFill>
                <a:latin typeface="Raleway"/>
              </a:rPr>
              <a:t>Serves as a key indicator for businesses to gauge the overall sentiment of customers towards their products or services   </a:t>
            </a:r>
          </a:p>
          <a:p>
            <a:pPr marL="590793" lvl="1" indent="-295397">
              <a:lnSpc>
                <a:spcPts val="3830"/>
              </a:lnSpc>
              <a:buFont typeface="Arial"/>
              <a:buChar char="•"/>
            </a:pPr>
            <a:r>
              <a:rPr lang="en-US" sz="2736">
                <a:solidFill>
                  <a:srgbClr val="000000"/>
                </a:solidFill>
                <a:latin typeface="Raleway"/>
              </a:rPr>
              <a:t>Gain invaluable insights, identify patterns in customer feedback, and pinpoint areas of strength or weaknesses</a:t>
            </a:r>
          </a:p>
          <a:p>
            <a:pPr marL="590793" lvl="1" indent="-295397">
              <a:lnSpc>
                <a:spcPts val="3830"/>
              </a:lnSpc>
              <a:buFont typeface="Arial"/>
              <a:buChar char="•"/>
            </a:pPr>
            <a:r>
              <a:rPr lang="en-US" sz="2736">
                <a:solidFill>
                  <a:srgbClr val="000000"/>
                </a:solidFill>
                <a:latin typeface="Raleway"/>
              </a:rPr>
              <a:t>Improved customer retention and loyalty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306228"/>
            <a:ext cx="3329876" cy="1664938"/>
          </a:xfrm>
          <a:custGeom>
            <a:avLst/>
            <a:gdLst/>
            <a:ahLst/>
            <a:cxnLst/>
            <a:rect l="l" t="t" r="r" b="b"/>
            <a:pathLst>
              <a:path w="3329876" h="1664938">
                <a:moveTo>
                  <a:pt x="0" y="0"/>
                </a:moveTo>
                <a:lnTo>
                  <a:pt x="3329876" y="0"/>
                </a:lnTo>
                <a:lnTo>
                  <a:pt x="3329876" y="1664938"/>
                </a:lnTo>
                <a:lnTo>
                  <a:pt x="0" y="16649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4146146" y="5957801"/>
            <a:ext cx="3329876" cy="1664938"/>
          </a:xfrm>
          <a:custGeom>
            <a:avLst/>
            <a:gdLst/>
            <a:ahLst/>
            <a:cxnLst/>
            <a:rect l="l" t="t" r="r" b="b"/>
            <a:pathLst>
              <a:path w="3329876" h="1664938">
                <a:moveTo>
                  <a:pt x="0" y="0"/>
                </a:moveTo>
                <a:lnTo>
                  <a:pt x="3329876" y="0"/>
                </a:lnTo>
                <a:lnTo>
                  <a:pt x="3329876" y="1664938"/>
                </a:lnTo>
                <a:lnTo>
                  <a:pt x="0" y="1664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293844" y="4306228"/>
            <a:ext cx="3343241" cy="1671621"/>
          </a:xfrm>
          <a:custGeom>
            <a:avLst/>
            <a:gdLst/>
            <a:ahLst/>
            <a:cxnLst/>
            <a:rect l="l" t="t" r="r" b="b"/>
            <a:pathLst>
              <a:path w="3343241" h="1671621">
                <a:moveTo>
                  <a:pt x="0" y="0"/>
                </a:moveTo>
                <a:lnTo>
                  <a:pt x="3343241" y="0"/>
                </a:lnTo>
                <a:lnTo>
                  <a:pt x="3343241" y="1671621"/>
                </a:lnTo>
                <a:lnTo>
                  <a:pt x="0" y="16716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0800000">
            <a:off x="10450367" y="5964484"/>
            <a:ext cx="3329876" cy="1664938"/>
          </a:xfrm>
          <a:custGeom>
            <a:avLst/>
            <a:gdLst/>
            <a:ahLst/>
            <a:cxnLst/>
            <a:rect l="l" t="t" r="r" b="b"/>
            <a:pathLst>
              <a:path w="3329876" h="1664938">
                <a:moveTo>
                  <a:pt x="0" y="0"/>
                </a:moveTo>
                <a:lnTo>
                  <a:pt x="3329876" y="0"/>
                </a:lnTo>
                <a:lnTo>
                  <a:pt x="3329876" y="1664938"/>
                </a:lnTo>
                <a:lnTo>
                  <a:pt x="0" y="16649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599328" y="4312911"/>
            <a:ext cx="3329876" cy="1664938"/>
          </a:xfrm>
          <a:custGeom>
            <a:avLst/>
            <a:gdLst/>
            <a:ahLst/>
            <a:cxnLst/>
            <a:rect l="l" t="t" r="r" b="b"/>
            <a:pathLst>
              <a:path w="3329876" h="1664938">
                <a:moveTo>
                  <a:pt x="0" y="0"/>
                </a:moveTo>
                <a:lnTo>
                  <a:pt x="3329876" y="0"/>
                </a:lnTo>
                <a:lnTo>
                  <a:pt x="3329876" y="1664938"/>
                </a:lnTo>
                <a:lnTo>
                  <a:pt x="0" y="16649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3827655" y="5946525"/>
            <a:ext cx="848136" cy="570260"/>
            <a:chOff x="0" y="0"/>
            <a:chExt cx="1930400" cy="12979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00694C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120271" y="5971166"/>
            <a:ext cx="848136" cy="570260"/>
            <a:chOff x="0" y="0"/>
            <a:chExt cx="1930400" cy="129794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FCDCC"/>
            </a:solid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16411164" y="5946525"/>
            <a:ext cx="848136" cy="570260"/>
            <a:chOff x="0" y="0"/>
            <a:chExt cx="1930400" cy="129794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930400" cy="1297940"/>
            </a:xfrm>
            <a:custGeom>
              <a:avLst/>
              <a:gdLst/>
              <a:ahLst/>
              <a:cxnLst/>
              <a:rect l="l" t="t" r="r" b="b"/>
              <a:pathLst>
                <a:path w="1930400" h="1297940">
                  <a:moveTo>
                    <a:pt x="0" y="0"/>
                  </a:moveTo>
                  <a:lnTo>
                    <a:pt x="965200" y="1297940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D4F6EC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661478" y="4790795"/>
            <a:ext cx="2166177" cy="2166177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694C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4747578" y="4790795"/>
            <a:ext cx="2166177" cy="216617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0B48C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2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895276" y="4790795"/>
            <a:ext cx="2166177" cy="2166177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B6B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3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968407" y="4790795"/>
            <a:ext cx="2166177" cy="2166177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F6EC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4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058509" y="4790795"/>
            <a:ext cx="2166177" cy="2166177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4F6EC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5599"/>
                </a:lnSpc>
              </a:pPr>
              <a:r>
                <a:rPr lang="en-US" sz="3999" spc="119">
                  <a:solidFill>
                    <a:srgbClr val="FFFFFF"/>
                  </a:solidFill>
                  <a:latin typeface="Aileron Ultra-Bold"/>
                </a:rPr>
                <a:t>5</a:t>
              </a:r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369757" y="7369554"/>
            <a:ext cx="2647762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Raleway"/>
              </a:rPr>
              <a:t>Preprocessing the raw text data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729331" y="7369554"/>
            <a:ext cx="2467727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Raleway"/>
              </a:rPr>
              <a:t>TF-IDF Vectorization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599328" y="7369554"/>
            <a:ext cx="3432196" cy="1362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Raleway"/>
              </a:rPr>
              <a:t>Classification into positive/negative categories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651345" y="3628314"/>
            <a:ext cx="2642498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Raleway"/>
              </a:rPr>
              <a:t>Text Tokenization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932360" y="3637293"/>
            <a:ext cx="2626967" cy="905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</a:pPr>
            <a:r>
              <a:rPr lang="en-US" sz="2600" spc="78">
                <a:solidFill>
                  <a:srgbClr val="191919"/>
                </a:solidFill>
                <a:latin typeface="Raleway"/>
              </a:rPr>
              <a:t>Model training and evaluation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3550138" y="1726025"/>
            <a:ext cx="11187724" cy="1711789"/>
            <a:chOff x="0" y="0"/>
            <a:chExt cx="14916965" cy="2282385"/>
          </a:xfrm>
        </p:grpSpPr>
        <p:sp>
          <p:nvSpPr>
            <p:cNvPr id="34" name="TextBox 34"/>
            <p:cNvSpPr txBox="1"/>
            <p:nvPr/>
          </p:nvSpPr>
          <p:spPr>
            <a:xfrm>
              <a:off x="0" y="1703689"/>
              <a:ext cx="14916965" cy="5786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640"/>
                </a:lnSpc>
              </a:pPr>
              <a:endParaRPr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14916965" cy="1702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480"/>
                </a:lnSpc>
              </a:pPr>
              <a:r>
                <a:rPr lang="en-US" sz="8000" spc="240">
                  <a:solidFill>
                    <a:srgbClr val="191919"/>
                  </a:solidFill>
                  <a:latin typeface="Raleway Ultra-Bold"/>
                </a:rPr>
                <a:t>THE PROCESS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726763" y="587115"/>
            <a:ext cx="10770378" cy="2240023"/>
            <a:chOff x="0" y="0"/>
            <a:chExt cx="2836643" cy="5899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6643" cy="589965"/>
            </a:xfrm>
            <a:custGeom>
              <a:avLst/>
              <a:gdLst/>
              <a:ahLst/>
              <a:cxnLst/>
              <a:rect l="l" t="t" r="r" b="b"/>
              <a:pathLst>
                <a:path w="2836643" h="589965">
                  <a:moveTo>
                    <a:pt x="0" y="0"/>
                  </a:moveTo>
                  <a:lnTo>
                    <a:pt x="2836643" y="0"/>
                  </a:lnTo>
                  <a:lnTo>
                    <a:pt x="2836643" y="589965"/>
                  </a:lnTo>
                  <a:lnTo>
                    <a:pt x="0" y="589965"/>
                  </a:lnTo>
                  <a:close/>
                </a:path>
              </a:pathLst>
            </a:custGeom>
            <a:solidFill>
              <a:srgbClr val="78DD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2836643" cy="59949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120"/>
                </a:lnSpc>
              </a:pPr>
              <a:r>
                <a:rPr lang="en-US" sz="2600">
                  <a:solidFill>
                    <a:srgbClr val="FFFFFF"/>
                  </a:solidFill>
                  <a:latin typeface="Raleway Bold"/>
                </a:rPr>
                <a:t>                    LOGISTIC REGRESSION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76315" y="1309660"/>
            <a:ext cx="624897" cy="62489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78DDE4"/>
                  </a:solidFill>
                  <a:latin typeface="Aileron Bold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26763" y="2472899"/>
            <a:ext cx="10770378" cy="1714308"/>
            <a:chOff x="0" y="0"/>
            <a:chExt cx="2836643" cy="45150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36643" cy="451505"/>
            </a:xfrm>
            <a:custGeom>
              <a:avLst/>
              <a:gdLst/>
              <a:ahLst/>
              <a:cxnLst/>
              <a:rect l="l" t="t" r="r" b="b"/>
              <a:pathLst>
                <a:path w="2836643" h="451505">
                  <a:moveTo>
                    <a:pt x="0" y="0"/>
                  </a:moveTo>
                  <a:lnTo>
                    <a:pt x="2836643" y="0"/>
                  </a:lnTo>
                  <a:lnTo>
                    <a:pt x="2836643" y="451505"/>
                  </a:lnTo>
                  <a:lnTo>
                    <a:pt x="0" y="451505"/>
                  </a:lnTo>
                  <a:close/>
                </a:path>
              </a:pathLst>
            </a:custGeom>
            <a:solidFill>
              <a:srgbClr val="36D1D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9525"/>
              <a:ext cx="2836643" cy="46103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120"/>
                </a:lnSpc>
              </a:pPr>
              <a:r>
                <a:rPr lang="en-US" sz="2600">
                  <a:solidFill>
                    <a:srgbClr val="FFFFFF"/>
                  </a:solidFill>
                  <a:latin typeface="Raleway Bold"/>
                </a:rPr>
                <a:t>                    RANDOM FOREST </a:t>
              </a:r>
            </a:p>
            <a:p>
              <a:pPr>
                <a:lnSpc>
                  <a:spcPts val="3120"/>
                </a:lnSpc>
              </a:pPr>
              <a:r>
                <a:rPr lang="en-US" sz="2600">
                  <a:solidFill>
                    <a:srgbClr val="FFFFFF"/>
                  </a:solidFill>
                  <a:latin typeface="Raleway Bold"/>
                </a:rPr>
                <a:t>                           CLASSIFIER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176315" y="2982902"/>
            <a:ext cx="624897" cy="62489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36D1D6"/>
                  </a:solidFill>
                  <a:latin typeface="Aileron Bold"/>
                </a:rPr>
                <a:t>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726763" y="4148684"/>
            <a:ext cx="10770378" cy="1644902"/>
            <a:chOff x="0" y="0"/>
            <a:chExt cx="2836643" cy="43322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36643" cy="433225"/>
            </a:xfrm>
            <a:custGeom>
              <a:avLst/>
              <a:gdLst/>
              <a:ahLst/>
              <a:cxnLst/>
              <a:rect l="l" t="t" r="r" b="b"/>
              <a:pathLst>
                <a:path w="2836643" h="433225">
                  <a:moveTo>
                    <a:pt x="0" y="0"/>
                  </a:moveTo>
                  <a:lnTo>
                    <a:pt x="2836643" y="0"/>
                  </a:lnTo>
                  <a:lnTo>
                    <a:pt x="2836643" y="433225"/>
                  </a:lnTo>
                  <a:lnTo>
                    <a:pt x="0" y="433225"/>
                  </a:lnTo>
                  <a:close/>
                </a:path>
              </a:pathLst>
            </a:custGeom>
            <a:solidFill>
              <a:srgbClr val="18B6B4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2836643" cy="442750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>
                <a:lnSpc>
                  <a:spcPts val="3120"/>
                </a:lnSpc>
              </a:pPr>
              <a:r>
                <a:rPr lang="en-US" sz="2600">
                  <a:solidFill>
                    <a:srgbClr val="FFFFFF"/>
                  </a:solidFill>
                  <a:latin typeface="Raleway Bold"/>
                </a:rPr>
                <a:t>                    XGBOOST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7176315" y="4660726"/>
            <a:ext cx="624897" cy="624897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37C9EF"/>
                  </a:solidFill>
                  <a:latin typeface="Aileron Bold"/>
                </a:rPr>
                <a:t>3</a:t>
              </a:r>
            </a:p>
          </p:txBody>
        </p:sp>
      </p:grpSp>
      <p:sp>
        <p:nvSpPr>
          <p:cNvPr id="20" name="Freeform 20"/>
          <p:cNvSpPr/>
          <p:nvPr/>
        </p:nvSpPr>
        <p:spPr>
          <a:xfrm>
            <a:off x="3785864" y="8374688"/>
            <a:ext cx="10716271" cy="1478924"/>
          </a:xfrm>
          <a:custGeom>
            <a:avLst/>
            <a:gdLst/>
            <a:ahLst/>
            <a:cxnLst/>
            <a:rect l="l" t="t" r="r" b="b"/>
            <a:pathLst>
              <a:path w="10716271" h="1478924">
                <a:moveTo>
                  <a:pt x="0" y="0"/>
                </a:moveTo>
                <a:lnTo>
                  <a:pt x="10716272" y="0"/>
                </a:lnTo>
                <a:lnTo>
                  <a:pt x="10716272" y="1478924"/>
                </a:lnTo>
                <a:lnTo>
                  <a:pt x="0" y="1478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325" b="-7325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2064825" y="6357149"/>
            <a:ext cx="14158350" cy="1541289"/>
          </a:xfrm>
          <a:custGeom>
            <a:avLst/>
            <a:gdLst/>
            <a:ahLst/>
            <a:cxnLst/>
            <a:rect l="l" t="t" r="r" b="b"/>
            <a:pathLst>
              <a:path w="14158350" h="1541289">
                <a:moveTo>
                  <a:pt x="0" y="0"/>
                </a:moveTo>
                <a:lnTo>
                  <a:pt x="14158350" y="0"/>
                </a:lnTo>
                <a:lnTo>
                  <a:pt x="14158350" y="1541289"/>
                </a:lnTo>
                <a:lnTo>
                  <a:pt x="0" y="15412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91832" y="2037387"/>
            <a:ext cx="6196173" cy="1833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80"/>
              </a:lnSpc>
            </a:pPr>
            <a:r>
              <a:rPr lang="en-US" sz="5600">
                <a:solidFill>
                  <a:srgbClr val="000000"/>
                </a:solidFill>
                <a:latin typeface="Raleway Bold"/>
              </a:rPr>
              <a:t>Machine Learning Models used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445355" y="945834"/>
            <a:ext cx="4578152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2639"/>
              </a:lnSpc>
              <a:buFont typeface="Arial"/>
              <a:buChar char="•"/>
            </a:pPr>
            <a:r>
              <a:rPr lang="en-US" sz="2199" spc="32">
                <a:solidFill>
                  <a:srgbClr val="FFFFFF"/>
                </a:solidFill>
                <a:latin typeface="Raleway"/>
              </a:rPr>
              <a:t>Textual feature extraction</a:t>
            </a:r>
          </a:p>
          <a:p>
            <a:pPr marL="474979" lvl="1" indent="-237490">
              <a:lnSpc>
                <a:spcPts val="2639"/>
              </a:lnSpc>
              <a:buFont typeface="Arial"/>
              <a:buChar char="•"/>
            </a:pPr>
            <a:r>
              <a:rPr lang="en-US" sz="2199" spc="32">
                <a:solidFill>
                  <a:srgbClr val="FFFFFF"/>
                </a:solidFill>
                <a:latin typeface="Raleway"/>
              </a:rPr>
              <a:t>Model training</a:t>
            </a:r>
          </a:p>
          <a:p>
            <a:pPr marL="474979" lvl="1" indent="-237490">
              <a:lnSpc>
                <a:spcPts val="2639"/>
              </a:lnSpc>
              <a:buFont typeface="Arial"/>
              <a:buChar char="•"/>
            </a:pPr>
            <a:r>
              <a:rPr lang="en-US" sz="2199" spc="32">
                <a:solidFill>
                  <a:srgbClr val="FFFFFF"/>
                </a:solidFill>
                <a:latin typeface="Raleway"/>
              </a:rPr>
              <a:t>Prediction</a:t>
            </a:r>
          </a:p>
          <a:p>
            <a:pPr marL="474979" lvl="1" indent="-237490">
              <a:lnSpc>
                <a:spcPts val="2639"/>
              </a:lnSpc>
              <a:buFont typeface="Arial"/>
              <a:buChar char="•"/>
            </a:pPr>
            <a:r>
              <a:rPr lang="en-US" sz="2199" spc="32">
                <a:solidFill>
                  <a:srgbClr val="FFFFFF"/>
                </a:solidFill>
                <a:latin typeface="Raleway"/>
              </a:rPr>
              <a:t>Evaluation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445355" y="2435035"/>
            <a:ext cx="4578152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2639"/>
              </a:lnSpc>
              <a:buFont typeface="Arial"/>
              <a:buChar char="•"/>
            </a:pPr>
            <a:r>
              <a:rPr lang="en-US" sz="2199" spc="32">
                <a:solidFill>
                  <a:srgbClr val="FFFFFF"/>
                </a:solidFill>
                <a:latin typeface="Raleway"/>
              </a:rPr>
              <a:t>Model implementation</a:t>
            </a:r>
          </a:p>
          <a:p>
            <a:pPr marL="474979" lvl="1" indent="-237490">
              <a:lnSpc>
                <a:spcPts val="2639"/>
              </a:lnSpc>
              <a:buFont typeface="Arial"/>
              <a:buChar char="•"/>
            </a:pPr>
            <a:r>
              <a:rPr lang="en-US" sz="2199" spc="32">
                <a:solidFill>
                  <a:srgbClr val="FFFFFF"/>
                </a:solidFill>
                <a:latin typeface="Raleway"/>
              </a:rPr>
              <a:t>Training phase</a:t>
            </a:r>
          </a:p>
          <a:p>
            <a:pPr marL="474979" lvl="1" indent="-237490">
              <a:lnSpc>
                <a:spcPts val="2639"/>
              </a:lnSpc>
              <a:buFont typeface="Arial"/>
              <a:buChar char="•"/>
            </a:pPr>
            <a:r>
              <a:rPr lang="en-US" sz="2199" spc="32">
                <a:solidFill>
                  <a:srgbClr val="FFFFFF"/>
                </a:solidFill>
                <a:latin typeface="Raleway"/>
              </a:rPr>
              <a:t>Aggregation of predictions</a:t>
            </a:r>
          </a:p>
          <a:p>
            <a:pPr marL="474979" lvl="1" indent="-237490">
              <a:lnSpc>
                <a:spcPts val="2639"/>
              </a:lnSpc>
              <a:buFont typeface="Arial"/>
              <a:buChar char="•"/>
            </a:pPr>
            <a:r>
              <a:rPr lang="en-US" sz="2199" spc="32">
                <a:solidFill>
                  <a:srgbClr val="FFFFFF"/>
                </a:solidFill>
                <a:latin typeface="Raleway"/>
              </a:rPr>
              <a:t>Robustness and accuracy</a:t>
            </a:r>
          </a:p>
          <a:p>
            <a:pPr marL="474979" lvl="1" indent="-237490">
              <a:lnSpc>
                <a:spcPts val="2639"/>
              </a:lnSpc>
              <a:buFont typeface="Arial"/>
              <a:buChar char="•"/>
            </a:pPr>
            <a:r>
              <a:rPr lang="en-US" sz="2199" spc="32">
                <a:solidFill>
                  <a:srgbClr val="FFFFFF"/>
                </a:solidFill>
                <a:latin typeface="Raleway"/>
              </a:rPr>
              <a:t>Evaluation and performance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445355" y="4128299"/>
            <a:ext cx="4578152" cy="167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74979" lvl="1" indent="-237490">
              <a:lnSpc>
                <a:spcPts val="2639"/>
              </a:lnSpc>
              <a:buFont typeface="Arial"/>
              <a:buChar char="•"/>
            </a:pPr>
            <a:r>
              <a:rPr lang="en-US" sz="2199" spc="32">
                <a:solidFill>
                  <a:srgbClr val="FFFFFF"/>
                </a:solidFill>
                <a:latin typeface="Raleway"/>
              </a:rPr>
              <a:t>Model implementation</a:t>
            </a:r>
          </a:p>
          <a:p>
            <a:pPr marL="474979" lvl="1" indent="-237490">
              <a:lnSpc>
                <a:spcPts val="2639"/>
              </a:lnSpc>
              <a:buFont typeface="Arial"/>
              <a:buChar char="•"/>
            </a:pPr>
            <a:r>
              <a:rPr lang="en-US" sz="2199" spc="32">
                <a:solidFill>
                  <a:srgbClr val="FFFFFF"/>
                </a:solidFill>
                <a:latin typeface="Raleway"/>
              </a:rPr>
              <a:t>Gradient boosting algorithm</a:t>
            </a:r>
          </a:p>
          <a:p>
            <a:pPr marL="474979" lvl="1" indent="-237490">
              <a:lnSpc>
                <a:spcPts val="2639"/>
              </a:lnSpc>
              <a:buFont typeface="Arial"/>
              <a:buChar char="•"/>
            </a:pPr>
            <a:r>
              <a:rPr lang="en-US" sz="2199" spc="32">
                <a:solidFill>
                  <a:srgbClr val="FFFFFF"/>
                </a:solidFill>
                <a:latin typeface="Raleway"/>
              </a:rPr>
              <a:t>Optimization techniques</a:t>
            </a:r>
          </a:p>
          <a:p>
            <a:pPr marL="474979" lvl="1" indent="-237490">
              <a:lnSpc>
                <a:spcPts val="2639"/>
              </a:lnSpc>
              <a:buFont typeface="Arial"/>
              <a:buChar char="•"/>
            </a:pPr>
            <a:r>
              <a:rPr lang="en-US" sz="2199" spc="32">
                <a:solidFill>
                  <a:srgbClr val="FFFFFF"/>
                </a:solidFill>
                <a:latin typeface="Raleway"/>
              </a:rPr>
              <a:t>Feature importance</a:t>
            </a:r>
          </a:p>
          <a:p>
            <a:pPr marL="474979" lvl="1" indent="-237490">
              <a:lnSpc>
                <a:spcPts val="2639"/>
              </a:lnSpc>
              <a:buFont typeface="Arial"/>
              <a:buChar char="•"/>
            </a:pPr>
            <a:r>
              <a:rPr lang="en-US" sz="2199" spc="32">
                <a:solidFill>
                  <a:srgbClr val="FFFFFF"/>
                </a:solidFill>
                <a:latin typeface="Raleway"/>
              </a:rPr>
              <a:t>Evaluation and performance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1028700" y="3430295"/>
          <a:ext cx="16192500" cy="5828005"/>
        </p:xfrm>
        <a:graphic>
          <a:graphicData uri="http://schemas.openxmlformats.org/drawingml/2006/table">
            <a:tbl>
              <a:tblPr/>
              <a:tblGrid>
                <a:gridCol w="539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7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32255">
                <a:tc>
                  <a:txBody>
                    <a:bodyPr/>
                    <a:lstStyle/>
                    <a:p>
                      <a:pPr algn="ctr">
                        <a:lnSpc>
                          <a:spcPts val="3380"/>
                        </a:lnSpc>
                        <a:defRPr/>
                      </a:pPr>
                      <a:r>
                        <a:rPr lang="en-US" sz="2600">
                          <a:solidFill>
                            <a:srgbClr val="FFFFFF"/>
                          </a:solidFill>
                          <a:latin typeface="Aileron Bold"/>
                        </a:rPr>
                        <a:t>LOGISTIC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DD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80"/>
                        </a:lnSpc>
                        <a:defRPr/>
                      </a:pPr>
                      <a:r>
                        <a:rPr lang="en-US" sz="2600">
                          <a:solidFill>
                            <a:srgbClr val="FFFFFF"/>
                          </a:solidFill>
                          <a:latin typeface="Aileron Bold"/>
                        </a:rPr>
                        <a:t>RANDOM FOREST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D1D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80"/>
                        </a:lnSpc>
                        <a:defRPr/>
                      </a:pPr>
                      <a:r>
                        <a:rPr lang="en-US" sz="2600">
                          <a:solidFill>
                            <a:srgbClr val="FFFFFF"/>
                          </a:solidFill>
                          <a:latin typeface="Aileron Bold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B6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95750"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spc="32">
                          <a:solidFill>
                            <a:srgbClr val="000000"/>
                          </a:solidFill>
                          <a:latin typeface="Aileron"/>
                        </a:rPr>
                        <a:t>Precision : 92.4%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 spc="32">
                          <a:solidFill>
                            <a:srgbClr val="000000"/>
                          </a:solidFill>
                          <a:latin typeface="Aileron"/>
                        </a:rPr>
                        <a:t>Recall : 91.4%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 spc="32">
                          <a:solidFill>
                            <a:srgbClr val="000000"/>
                          </a:solidFill>
                          <a:latin typeface="Aileron"/>
                        </a:rPr>
                        <a:t>F1 Score : 91.7%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spc="32">
                          <a:solidFill>
                            <a:srgbClr val="000000"/>
                          </a:solidFill>
                          <a:latin typeface="Aileron"/>
                        </a:rPr>
                        <a:t>Precision : 88.9%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 spc="32">
                          <a:solidFill>
                            <a:srgbClr val="000000"/>
                          </a:solidFill>
                          <a:latin typeface="Aileron"/>
                        </a:rPr>
                        <a:t>Recall : 89.1%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 spc="32">
                          <a:solidFill>
                            <a:srgbClr val="000000"/>
                          </a:solidFill>
                          <a:latin typeface="Aileron"/>
                        </a:rPr>
                        <a:t>F1 Score : 89%</a:t>
                      </a: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 spc="32">
                          <a:solidFill>
                            <a:srgbClr val="000000"/>
                          </a:solidFill>
                          <a:latin typeface="Aileron"/>
                        </a:rPr>
                        <a:t>Precision : 90.9%</a:t>
                      </a:r>
                      <a:endParaRPr lang="en-US" sz="1100"/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 spc="32">
                          <a:solidFill>
                            <a:srgbClr val="000000"/>
                          </a:solidFill>
                          <a:latin typeface="Aileron"/>
                        </a:rPr>
                        <a:t>Recall : 90.8%</a:t>
                      </a:r>
                    </a:p>
                    <a:p>
                      <a:pPr algn="ctr">
                        <a:lnSpc>
                          <a:spcPts val="3079"/>
                        </a:lnSpc>
                      </a:pPr>
                      <a:r>
                        <a:rPr lang="en-US" sz="2199" spc="32">
                          <a:solidFill>
                            <a:srgbClr val="000000"/>
                          </a:solidFill>
                          <a:latin typeface="Aileron"/>
                        </a:rPr>
                        <a:t>F1 Score : 90.8%</a:t>
                      </a: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0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3" name="Group 3"/>
          <p:cNvGrpSpPr/>
          <p:nvPr/>
        </p:nvGrpSpPr>
        <p:grpSpPr>
          <a:xfrm rot="-10800000">
            <a:off x="3407619" y="5105400"/>
            <a:ext cx="782604" cy="372887"/>
            <a:chOff x="0" y="0"/>
            <a:chExt cx="609111" cy="29022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09110" cy="290223"/>
            </a:xfrm>
            <a:custGeom>
              <a:avLst/>
              <a:gdLst/>
              <a:ahLst/>
              <a:cxnLst/>
              <a:rect l="l" t="t" r="r" b="b"/>
              <a:pathLst>
                <a:path w="609110" h="290223">
                  <a:moveTo>
                    <a:pt x="304555" y="0"/>
                  </a:moveTo>
                  <a:lnTo>
                    <a:pt x="609110" y="290223"/>
                  </a:lnTo>
                  <a:lnTo>
                    <a:pt x="0" y="290223"/>
                  </a:lnTo>
                  <a:lnTo>
                    <a:pt x="304555" y="0"/>
                  </a:lnTo>
                  <a:close/>
                </a:path>
              </a:pathLst>
            </a:custGeom>
            <a:solidFill>
              <a:srgbClr val="78DDE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95174" y="96646"/>
              <a:ext cx="418763" cy="172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10800000">
            <a:off x="8752698" y="5105400"/>
            <a:ext cx="782604" cy="372887"/>
            <a:chOff x="0" y="0"/>
            <a:chExt cx="609111" cy="29022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09110" cy="290223"/>
            </a:xfrm>
            <a:custGeom>
              <a:avLst/>
              <a:gdLst/>
              <a:ahLst/>
              <a:cxnLst/>
              <a:rect l="l" t="t" r="r" b="b"/>
              <a:pathLst>
                <a:path w="609110" h="290223">
                  <a:moveTo>
                    <a:pt x="304555" y="0"/>
                  </a:moveTo>
                  <a:lnTo>
                    <a:pt x="609110" y="290223"/>
                  </a:lnTo>
                  <a:lnTo>
                    <a:pt x="0" y="290223"/>
                  </a:lnTo>
                  <a:lnTo>
                    <a:pt x="304555" y="0"/>
                  </a:lnTo>
                  <a:close/>
                </a:path>
              </a:pathLst>
            </a:custGeom>
            <a:solidFill>
              <a:srgbClr val="78DDE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95174" y="96646"/>
              <a:ext cx="418763" cy="172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10800000">
            <a:off x="14093596" y="5105400"/>
            <a:ext cx="782604" cy="372887"/>
            <a:chOff x="0" y="0"/>
            <a:chExt cx="609111" cy="29022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9110" cy="290223"/>
            </a:xfrm>
            <a:custGeom>
              <a:avLst/>
              <a:gdLst/>
              <a:ahLst/>
              <a:cxnLst/>
              <a:rect l="l" t="t" r="r" b="b"/>
              <a:pathLst>
                <a:path w="609110" h="290223">
                  <a:moveTo>
                    <a:pt x="304555" y="0"/>
                  </a:moveTo>
                  <a:lnTo>
                    <a:pt x="609110" y="290223"/>
                  </a:lnTo>
                  <a:lnTo>
                    <a:pt x="0" y="290223"/>
                  </a:lnTo>
                  <a:lnTo>
                    <a:pt x="304555" y="0"/>
                  </a:lnTo>
                  <a:close/>
                </a:path>
              </a:pathLst>
            </a:custGeom>
            <a:solidFill>
              <a:srgbClr val="18B6B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95174" y="96646"/>
              <a:ext cx="418763" cy="1728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104850" y="5849159"/>
            <a:ext cx="3022982" cy="2808625"/>
          </a:xfrm>
          <a:custGeom>
            <a:avLst/>
            <a:gdLst/>
            <a:ahLst/>
            <a:cxnLst/>
            <a:rect l="l" t="t" r="r" b="b"/>
            <a:pathLst>
              <a:path w="3022982" h="2808625">
                <a:moveTo>
                  <a:pt x="0" y="0"/>
                </a:moveTo>
                <a:lnTo>
                  <a:pt x="3022982" y="0"/>
                </a:lnTo>
                <a:lnTo>
                  <a:pt x="3022982" y="2808625"/>
                </a:lnTo>
                <a:lnTo>
                  <a:pt x="0" y="28086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2189856">
            <a:off x="4268616" y="8198838"/>
            <a:ext cx="593880" cy="1775185"/>
          </a:xfrm>
          <a:custGeom>
            <a:avLst/>
            <a:gdLst/>
            <a:ahLst/>
            <a:cxnLst/>
            <a:rect l="l" t="t" r="r" b="b"/>
            <a:pathLst>
              <a:path w="593880" h="1775185">
                <a:moveTo>
                  <a:pt x="0" y="0"/>
                </a:moveTo>
                <a:lnTo>
                  <a:pt x="593880" y="0"/>
                </a:lnTo>
                <a:lnTo>
                  <a:pt x="593880" y="1775185"/>
                </a:lnTo>
                <a:lnTo>
                  <a:pt x="0" y="17751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140591" y="1431824"/>
            <a:ext cx="12789423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400"/>
              </a:lnSpc>
            </a:pPr>
            <a:r>
              <a:rPr lang="en-US" sz="8000">
                <a:solidFill>
                  <a:srgbClr val="000000"/>
                </a:solidFill>
                <a:latin typeface="Raleway Bold"/>
              </a:rPr>
              <a:t>PERFORMANCE METRICS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521615" y="9386651"/>
            <a:ext cx="1931194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Schoolbell"/>
              </a:rPr>
              <a:t>Best model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86180" y="4905046"/>
            <a:ext cx="13515640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5400"/>
              </a:lnSpc>
            </a:pPr>
            <a:r>
              <a:rPr lang="en-US" sz="6000" spc="-276">
                <a:solidFill>
                  <a:srgbClr val="00694C"/>
                </a:solidFill>
                <a:latin typeface="Raleway Medium"/>
              </a:rPr>
              <a:t>Logistic Regression model accuracy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431909" y="2172056"/>
            <a:ext cx="9424182" cy="23051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17717"/>
              </a:lnSpc>
            </a:pPr>
            <a:r>
              <a:rPr lang="en-US" sz="19650" spc="-905">
                <a:solidFill>
                  <a:srgbClr val="00694C"/>
                </a:solidFill>
                <a:latin typeface="Raleway Bold"/>
              </a:rPr>
              <a:t>91.4%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12532" y="6060038"/>
            <a:ext cx="15646768" cy="2179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3"/>
              </a:lnSpc>
            </a:pPr>
            <a:r>
              <a:rPr lang="en-US" sz="2395">
                <a:solidFill>
                  <a:srgbClr val="00694C"/>
                </a:solidFill>
                <a:latin typeface="Canva Sans"/>
              </a:rPr>
              <a:t>With the highest precision, recall, and F1 score among the three models, logistic regression demonstrates its effectiveness in accurately identifying positive reviews and capturing a significant portion of positive instances in the dataset. Its balanced performance suggests that it can reliably distinguish between positive and negative sentiments.</a:t>
            </a:r>
          </a:p>
          <a:p>
            <a:pPr algn="ctr">
              <a:lnSpc>
                <a:spcPts val="4072"/>
              </a:lnSpc>
            </a:pPr>
            <a:endParaRPr lang="en-US" sz="2395">
              <a:solidFill>
                <a:srgbClr val="00694C"/>
              </a:solidFill>
              <a:latin typeface="Canv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F22233-9C7B-C471-D49B-764B80DEF636}"/>
              </a:ext>
            </a:extLst>
          </p:cNvPr>
          <p:cNvSpPr txBox="1"/>
          <p:nvPr/>
        </p:nvSpPr>
        <p:spPr>
          <a:xfrm>
            <a:off x="774915" y="852406"/>
            <a:ext cx="8620932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0" b="1">
                <a:latin typeface="Raleway"/>
                <a:ea typeface="Calibri"/>
                <a:cs typeface="Calibri"/>
              </a:rPr>
              <a:t>FUTURE SCOPE</a:t>
            </a:r>
            <a:endParaRPr lang="en-US" sz="8000" b="1">
              <a:latin typeface="Ralew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3240B4-B053-8811-0982-2B8FAF3B3EE2}"/>
              </a:ext>
            </a:extLst>
          </p:cNvPr>
          <p:cNvSpPr txBox="1"/>
          <p:nvPr/>
        </p:nvSpPr>
        <p:spPr>
          <a:xfrm>
            <a:off x="776541" y="2573930"/>
            <a:ext cx="14518717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3200">
                <a:ea typeface="+mn-lt"/>
                <a:cs typeface="+mn-lt"/>
              </a:rPr>
              <a:t>We can extend the use of positive and negative reviews in the sentimental analysis for detecting fake reviews.</a:t>
            </a:r>
            <a:endParaRPr lang="en-US"/>
          </a:p>
          <a:p>
            <a:pPr marL="457200" indent="-457200">
              <a:buFont typeface="Arial"/>
              <a:buChar char="•"/>
            </a:pPr>
            <a:r>
              <a:rPr lang="en-US" sz="3200">
                <a:ea typeface="+mn-lt"/>
                <a:cs typeface="+mn-lt"/>
              </a:rPr>
              <a:t>The recommender system can be used by third party apps for their users to get close suggestions of restaurant in which they have previously visited.</a:t>
            </a:r>
          </a:p>
          <a:p>
            <a:endParaRPr lang="en-US" sz="3200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7663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46079" y="1920197"/>
            <a:ext cx="6270790" cy="6446606"/>
          </a:xfrm>
          <a:custGeom>
            <a:avLst/>
            <a:gdLst/>
            <a:ahLst/>
            <a:cxnLst/>
            <a:rect l="l" t="t" r="r" b="b"/>
            <a:pathLst>
              <a:path w="6270790" h="6446606">
                <a:moveTo>
                  <a:pt x="0" y="0"/>
                </a:moveTo>
                <a:lnTo>
                  <a:pt x="6270790" y="0"/>
                </a:lnTo>
                <a:lnTo>
                  <a:pt x="6270790" y="6446606"/>
                </a:lnTo>
                <a:lnTo>
                  <a:pt x="0" y="64466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028700" y="2406755"/>
            <a:ext cx="7924800" cy="19145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7200"/>
              </a:lnSpc>
            </a:pPr>
            <a:r>
              <a:rPr lang="en-US" sz="8000" spc="-368">
                <a:solidFill>
                  <a:srgbClr val="000000"/>
                </a:solidFill>
                <a:latin typeface="Raleway Bold"/>
              </a:rPr>
              <a:t>Problem Statement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23344" y="4219892"/>
            <a:ext cx="7592988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endParaRPr/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694C"/>
                </a:solidFill>
                <a:latin typeface="Canva Sans"/>
              </a:rPr>
              <a:t>Building a Recommender System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694C"/>
                </a:solidFill>
                <a:latin typeface="Canva Sans"/>
              </a:rPr>
              <a:t>Building a Sentimental Analyzer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923791" y="-783256"/>
            <a:ext cx="11853512" cy="11853512"/>
          </a:xfrm>
          <a:custGeom>
            <a:avLst/>
            <a:gdLst/>
            <a:ahLst/>
            <a:cxnLst/>
            <a:rect l="l" t="t" r="r" b="b"/>
            <a:pathLst>
              <a:path w="11853512" h="11853512">
                <a:moveTo>
                  <a:pt x="0" y="0"/>
                </a:moveTo>
                <a:lnTo>
                  <a:pt x="11853513" y="0"/>
                </a:lnTo>
                <a:lnTo>
                  <a:pt x="11853513" y="11853512"/>
                </a:lnTo>
                <a:lnTo>
                  <a:pt x="0" y="118535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219200" y="4036695"/>
            <a:ext cx="8267975" cy="228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8640"/>
              </a:lnSpc>
            </a:pPr>
            <a:r>
              <a:rPr lang="en-US" sz="9600" spc="-441">
                <a:solidFill>
                  <a:srgbClr val="191919"/>
                </a:solidFill>
                <a:latin typeface="Raleway Medium"/>
              </a:rPr>
              <a:t>Thank you very much!</a:t>
            </a:r>
          </a:p>
        </p:txBody>
      </p:sp>
      <p:sp>
        <p:nvSpPr>
          <p:cNvPr id="4" name="Freeform 4"/>
          <p:cNvSpPr/>
          <p:nvPr/>
        </p:nvSpPr>
        <p:spPr>
          <a:xfrm>
            <a:off x="11867657" y="1376536"/>
            <a:ext cx="5561408" cy="7533927"/>
          </a:xfrm>
          <a:custGeom>
            <a:avLst/>
            <a:gdLst/>
            <a:ahLst/>
            <a:cxnLst/>
            <a:rect l="l" t="t" r="r" b="b"/>
            <a:pathLst>
              <a:path w="5561408" h="7533927">
                <a:moveTo>
                  <a:pt x="0" y="0"/>
                </a:moveTo>
                <a:lnTo>
                  <a:pt x="5561408" y="0"/>
                </a:lnTo>
                <a:lnTo>
                  <a:pt x="5561408" y="7533928"/>
                </a:lnTo>
                <a:lnTo>
                  <a:pt x="0" y="75339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TextBox 5"/>
          <p:cNvSpPr txBox="1"/>
          <p:nvPr/>
        </p:nvSpPr>
        <p:spPr>
          <a:xfrm>
            <a:off x="1367980" y="7364730"/>
            <a:ext cx="6845137" cy="189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>
                <a:solidFill>
                  <a:srgbClr val="191919"/>
                </a:solidFill>
                <a:latin typeface="Canva Sans"/>
              </a:rPr>
              <a:t>Presented by-</a:t>
            </a:r>
          </a:p>
          <a:p>
            <a:pPr>
              <a:lnSpc>
                <a:spcPts val="3780"/>
              </a:lnSpc>
            </a:pPr>
            <a:r>
              <a:rPr lang="en-US" sz="2700">
                <a:solidFill>
                  <a:srgbClr val="191919"/>
                </a:solidFill>
                <a:latin typeface="Canva Sans"/>
              </a:rPr>
              <a:t>Sparsh Marwah</a:t>
            </a:r>
          </a:p>
          <a:p>
            <a:pPr>
              <a:lnSpc>
                <a:spcPts val="3780"/>
              </a:lnSpc>
            </a:pPr>
            <a:r>
              <a:rPr lang="en-US" sz="2700">
                <a:solidFill>
                  <a:srgbClr val="191919"/>
                </a:solidFill>
                <a:latin typeface="Canva Sans"/>
              </a:rPr>
              <a:t>Medhavi Pande</a:t>
            </a:r>
          </a:p>
          <a:p>
            <a:pPr>
              <a:lnSpc>
                <a:spcPts val="3780"/>
              </a:lnSpc>
            </a:pPr>
            <a:r>
              <a:rPr lang="en-US" sz="2700">
                <a:solidFill>
                  <a:srgbClr val="191919"/>
                </a:solidFill>
                <a:latin typeface="Canva Sans"/>
              </a:rPr>
              <a:t>Sharvari Deshpande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73866" y="2302615"/>
            <a:ext cx="10997249" cy="718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endParaRPr/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694C"/>
                </a:solidFill>
                <a:latin typeface="Canva Sans"/>
              </a:rPr>
              <a:t>https://www.yelp.com/dataset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694C"/>
                </a:solidFill>
                <a:latin typeface="Canva Sans"/>
              </a:rPr>
              <a:t>Information about businesses, reviews , and ratings.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694C"/>
                </a:solidFill>
                <a:latin typeface="Canva Sans"/>
              </a:rPr>
              <a:t>Columns include- business ID, name, address, location (latitude and longitude), star rating, review count, date, review_id, user_id, business_id, stars, useful, funny, cool, text, complement_count, and attributes (such as whether they accept credit cards or have specific amenities), categories (business types), and hours of operation.</a:t>
            </a:r>
          </a:p>
        </p:txBody>
      </p:sp>
      <p:sp>
        <p:nvSpPr>
          <p:cNvPr id="3" name="Freeform 3"/>
          <p:cNvSpPr/>
          <p:nvPr/>
        </p:nvSpPr>
        <p:spPr>
          <a:xfrm>
            <a:off x="12966005" y="3869160"/>
            <a:ext cx="3261914" cy="4114800"/>
          </a:xfrm>
          <a:custGeom>
            <a:avLst/>
            <a:gdLst/>
            <a:ahLst/>
            <a:cxnLst/>
            <a:rect l="l" t="t" r="r" b="b"/>
            <a:pathLst>
              <a:path w="3261914" h="4114800">
                <a:moveTo>
                  <a:pt x="0" y="0"/>
                </a:moveTo>
                <a:lnTo>
                  <a:pt x="3261915" y="0"/>
                </a:lnTo>
                <a:lnTo>
                  <a:pt x="326191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3866" y="661429"/>
            <a:ext cx="17038519" cy="1377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000000"/>
                </a:solidFill>
                <a:latin typeface="Raleway Bold"/>
              </a:rPr>
              <a:t>Data Source &amp; Data Description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629558"/>
            <a:ext cx="7924800" cy="2828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7200"/>
              </a:lnSpc>
            </a:pPr>
            <a:r>
              <a:rPr lang="en-US" sz="8000" spc="-368">
                <a:solidFill>
                  <a:srgbClr val="191919"/>
                </a:solidFill>
                <a:latin typeface="Raleway Bold"/>
              </a:rPr>
              <a:t>Methodology used in the analysis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193" y="975881"/>
            <a:ext cx="8539631" cy="834000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50046" y="5308816"/>
            <a:ext cx="6871593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694C"/>
                </a:solidFill>
                <a:latin typeface="Canva Sans"/>
              </a:rPr>
              <a:t>Data Exploration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694C"/>
                </a:solidFill>
                <a:latin typeface="Canva Sans"/>
              </a:rPr>
              <a:t>Data Mining tasks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694C"/>
                </a:solidFill>
                <a:latin typeface="Canva Sans"/>
              </a:rPr>
              <a:t>Data Mining models/methods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694C"/>
                </a:solidFill>
                <a:latin typeface="Canva Sans"/>
              </a:rPr>
              <a:t>Performance Evaluation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831756" y="2839559"/>
            <a:ext cx="12624488" cy="6836807"/>
          </a:xfrm>
          <a:custGeom>
            <a:avLst/>
            <a:gdLst/>
            <a:ahLst/>
            <a:cxnLst/>
            <a:rect l="l" t="t" r="r" b="b"/>
            <a:pathLst>
              <a:path w="12624488" h="6836807">
                <a:moveTo>
                  <a:pt x="0" y="0"/>
                </a:moveTo>
                <a:lnTo>
                  <a:pt x="12624488" y="0"/>
                </a:lnTo>
                <a:lnTo>
                  <a:pt x="12624488" y="6836808"/>
                </a:lnTo>
                <a:lnTo>
                  <a:pt x="0" y="6836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94286" y="979698"/>
            <a:ext cx="9779565" cy="100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7200"/>
              </a:lnSpc>
            </a:pPr>
            <a:r>
              <a:rPr lang="en-US" sz="8000" spc="-368">
                <a:solidFill>
                  <a:srgbClr val="191919"/>
                </a:solidFill>
                <a:latin typeface="Raleway Bold"/>
              </a:rPr>
              <a:t>Data Exploration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183149" y="1894099"/>
            <a:ext cx="4601840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91919"/>
                </a:solidFill>
                <a:latin typeface="Raleway Bold"/>
              </a:rPr>
              <a:t>Distribution of Ratings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26811" y="1351532"/>
            <a:ext cx="8434378" cy="7583936"/>
          </a:xfrm>
          <a:custGeom>
            <a:avLst/>
            <a:gdLst/>
            <a:ahLst/>
            <a:cxnLst/>
            <a:rect l="l" t="t" r="r" b="b"/>
            <a:pathLst>
              <a:path w="8434378" h="7583936">
                <a:moveTo>
                  <a:pt x="0" y="0"/>
                </a:moveTo>
                <a:lnTo>
                  <a:pt x="8434378" y="0"/>
                </a:lnTo>
                <a:lnTo>
                  <a:pt x="8434378" y="7583936"/>
                </a:lnTo>
                <a:lnTo>
                  <a:pt x="0" y="75839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264264" y="429260"/>
            <a:ext cx="3759473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aleway Bold"/>
              </a:rPr>
              <a:t>Correlation matrix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15576" y="1808744"/>
            <a:ext cx="14256849" cy="6669513"/>
          </a:xfrm>
          <a:custGeom>
            <a:avLst/>
            <a:gdLst/>
            <a:ahLst/>
            <a:cxnLst/>
            <a:rect l="l" t="t" r="r" b="b"/>
            <a:pathLst>
              <a:path w="14256849" h="6669513">
                <a:moveTo>
                  <a:pt x="0" y="0"/>
                </a:moveTo>
                <a:lnTo>
                  <a:pt x="14256848" y="0"/>
                </a:lnTo>
                <a:lnTo>
                  <a:pt x="14256848" y="6669512"/>
                </a:lnTo>
                <a:lnTo>
                  <a:pt x="0" y="66695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306629" y="686117"/>
            <a:ext cx="5674742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aleway Bold"/>
              </a:rPr>
              <a:t>Top 10 Business Categories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98578" y="1521481"/>
            <a:ext cx="9462519" cy="7759265"/>
          </a:xfrm>
          <a:custGeom>
            <a:avLst/>
            <a:gdLst/>
            <a:ahLst/>
            <a:cxnLst/>
            <a:rect l="l" t="t" r="r" b="b"/>
            <a:pathLst>
              <a:path w="9462519" h="7759265">
                <a:moveTo>
                  <a:pt x="0" y="0"/>
                </a:moveTo>
                <a:lnTo>
                  <a:pt x="9462518" y="0"/>
                </a:lnTo>
                <a:lnTo>
                  <a:pt x="9462518" y="7759265"/>
                </a:lnTo>
                <a:lnTo>
                  <a:pt x="0" y="7759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5393358" y="429260"/>
            <a:ext cx="6872957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aleway Bold"/>
              </a:rPr>
              <a:t>Distribution of Businesses by City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4090227" y="1208940"/>
            <a:ext cx="9682460" cy="599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aleway Bold"/>
              </a:rPr>
              <a:t>Distribution of Restaurants across Philadelphia</a:t>
            </a:r>
          </a:p>
        </p:txBody>
      </p:sp>
      <p:pic>
        <p:nvPicPr>
          <p:cNvPr id="4" name="geospatial">
            <a:hlinkClick r:id="" action="ppaction://media"/>
            <a:extLst>
              <a:ext uri="{FF2B5EF4-FFF2-40B4-BE49-F238E27FC236}">
                <a16:creationId xmlns:a16="http://schemas.microsoft.com/office/drawing/2014/main" id="{68B3FD08-6EED-2DC7-0025-ABB592977D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2835965"/>
            <a:ext cx="14630400" cy="464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20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System and Sentimental Analysis</dc:title>
  <cp:revision>2</cp:revision>
  <dcterms:created xsi:type="dcterms:W3CDTF">2006-08-16T00:00:00Z</dcterms:created>
  <dcterms:modified xsi:type="dcterms:W3CDTF">2024-04-24T01:40:06Z</dcterms:modified>
  <dc:identifier>DAGDLkVIoMo</dc:identifier>
</cp:coreProperties>
</file>